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40"/>
  </p:notesMasterIdLst>
  <p:sldIdLst>
    <p:sldId id="300" r:id="rId3"/>
    <p:sldId id="323" r:id="rId4"/>
    <p:sldId id="302" r:id="rId5"/>
    <p:sldId id="259" r:id="rId6"/>
    <p:sldId id="354" r:id="rId7"/>
    <p:sldId id="303" r:id="rId8"/>
    <p:sldId id="386" r:id="rId9"/>
    <p:sldId id="387" r:id="rId10"/>
    <p:sldId id="388" r:id="rId11"/>
    <p:sldId id="389" r:id="rId12"/>
    <p:sldId id="304" r:id="rId13"/>
    <p:sldId id="341" r:id="rId14"/>
    <p:sldId id="320" r:id="rId15"/>
    <p:sldId id="322" r:id="rId16"/>
    <p:sldId id="321" r:id="rId17"/>
    <p:sldId id="317" r:id="rId18"/>
    <p:sldId id="316" r:id="rId19"/>
    <p:sldId id="379" r:id="rId20"/>
    <p:sldId id="380" r:id="rId21"/>
    <p:sldId id="381" r:id="rId22"/>
    <p:sldId id="382" r:id="rId23"/>
    <p:sldId id="357" r:id="rId24"/>
    <p:sldId id="356" r:id="rId25"/>
    <p:sldId id="391" r:id="rId26"/>
    <p:sldId id="344" r:id="rId27"/>
    <p:sldId id="319" r:id="rId28"/>
    <p:sldId id="355" r:id="rId29"/>
    <p:sldId id="358" r:id="rId30"/>
    <p:sldId id="359" r:id="rId31"/>
    <p:sldId id="318" r:id="rId32"/>
    <p:sldId id="315" r:id="rId33"/>
    <p:sldId id="390" r:id="rId34"/>
    <p:sldId id="362" r:id="rId35"/>
    <p:sldId id="363" r:id="rId36"/>
    <p:sldId id="364" r:id="rId37"/>
    <p:sldId id="365" r:id="rId38"/>
    <p:sldId id="3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6355" autoAdjust="0"/>
  </p:normalViewPr>
  <p:slideViewPr>
    <p:cSldViewPr snapToGrid="0">
      <p:cViewPr varScale="1">
        <p:scale>
          <a:sx n="57" d="100"/>
          <a:sy n="57" d="100"/>
        </p:scale>
        <p:origin x="414" y="66"/>
      </p:cViewPr>
      <p:guideLst/>
    </p:cSldViewPr>
  </p:slideViewPr>
  <p:notesTextViewPr>
    <p:cViewPr>
      <p:scale>
        <a:sx n="3" d="2"/>
        <a:sy n="3" d="2"/>
      </p:scale>
      <p:origin x="0" y="-744"/>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solutions for the case study include</a:t>
            </a:r>
            <a:r>
              <a:rPr lang="en-US" baseline="0" dirty="0" smtClean="0"/>
              <a:t> </a:t>
            </a:r>
            <a:r>
              <a:rPr lang="en-US" dirty="0" smtClean="0"/>
              <a:t>virtual machines, virtual networks, VPN gateway, hybrid connectivity, load balancers, and storage, as well as SAP on Azure, with more information available via https://aka.ms/sapazure</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option delivers the core functionality without SAP HANA high availability and disaster recovery capabilities. It accommodates a hybrid scenario, with the customer’s on-premises corporate network and an Azure datacenter in the East US 2 region. For cross-premises connectivity, it leverages the MPLS-based ExpressRoute circuit.     The solution also includes a standalone HANA production database running on a Standard M128s, memory-optimized Azure VM. The Azure VM is configured with two P30 disks, striped into a single volume hosting data files, which deliver total of 2 TB of disk space and 400 MB/s throughput. Logs are stored on a volume residing on two P15 disks that deliver combined 512 GB of disk space and 250 MB/s throughput. The shared HANA volume uses one P30 disk, with 1 TB of disk space and 200 MB/s throughput.    In addition to the Azure VM hosting HANA DB, the solution includes a pair of Azure VMs virtual machines that serve as the ASCS and the application servers. This satisfies the customer requirement, according to which the Business Warehouse application servers must be able to handle 15,000 SAPS. Two E8_v3 Azure VMs give us total of 18,512 SAPS.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second option delivers the same core functionality as the first option but, in addition, it provides high availability for the SAP HANA components. This is accomplished by provisioning two identically configured M128s Azure VM into the same </a:t>
            </a:r>
            <a:r>
              <a:rPr lang="en-US" sz="1200" kern="1200" dirty="0" err="1" smtClean="0">
                <a:solidFill>
                  <a:schemeClr val="tx1"/>
                </a:solidFill>
                <a:effectLst/>
                <a:latin typeface="+mn-lt"/>
                <a:ea typeface="+mn-ea"/>
                <a:cs typeface="+mn-cs"/>
              </a:rPr>
              <a:t>availabilty</a:t>
            </a:r>
            <a:r>
              <a:rPr lang="en-US" sz="1200" kern="1200" dirty="0" smtClean="0">
                <a:solidFill>
                  <a:schemeClr val="tx1"/>
                </a:solidFill>
                <a:effectLst/>
                <a:latin typeface="+mn-lt"/>
                <a:ea typeface="+mn-ea"/>
                <a:cs typeface="+mn-cs"/>
              </a:rPr>
              <a:t>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further enhance our design by providing disaster recovery capabilities, we create a virtual network in the West US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a:t>
            </a:r>
            <a:r>
              <a:rPr lang="en-US" smtClean="0"/>
              <a:t>We also implement a standby disaster recovery environment for the application tier. </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68691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1/4/2019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1/4/2019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xmlns=""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xmlns=""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xmlns=""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xmlns=""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xmlns=""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xmlns=""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xmlns="" val="20000"/>
                    </a:ext>
                  </a:extLst>
                </a:gridCol>
                <a:gridCol w="6281454">
                  <a:extLst>
                    <a:ext uri="{9D8B030D-6E8A-4147-A177-3AD203B41FA5}">
                      <a16:colId xmlns:a16="http://schemas.microsoft.com/office/drawing/2014/main" xmlns=""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754326"/>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no HA</a:t>
            </a:r>
          </a:p>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xmlns="" id="{A2009FBF-BD99-4CD9-9231-53DB17F71334}"/>
              </a:ext>
            </a:extLst>
          </p:cNvPr>
          <p:cNvSpPr>
            <a:spLocks noGrp="1"/>
          </p:cNvSpPr>
          <p:nvPr>
            <p:ph type="title"/>
          </p:nvPr>
        </p:nvSpPr>
        <p:spPr>
          <a:xfrm>
            <a:off x="269240" y="89907"/>
            <a:ext cx="11655840" cy="534391"/>
          </a:xfrm>
        </p:spPr>
        <p:txBody>
          <a:bodyPr>
            <a:normAutofit fontScale="90000"/>
          </a:bodyPr>
          <a:lstStyle/>
          <a:p>
            <a:r>
              <a:rPr lang="en-US" sz="4400" dirty="0">
                <a:cs typeface="Segoe UI Light" panose="020B0502040204020203" pitchFamily="34" charset="0"/>
              </a:rPr>
              <a:t>BW on HANA without HA</a:t>
            </a:r>
            <a:endParaRPr lang="en-US" sz="4400" dirty="0"/>
          </a:p>
        </p:txBody>
      </p:sp>
      <p:pic>
        <p:nvPicPr>
          <p:cNvPr id="2" name="Picture 1" descr="Diagram of the BW on HANA without HA preferred solution. ">
            <a:extLst>
              <a:ext uri="{FF2B5EF4-FFF2-40B4-BE49-F238E27FC236}">
                <a16:creationId xmlns:a16="http://schemas.microsoft.com/office/drawing/2014/main" xmlns="" id="{BD27DB7B-56EB-4503-8428-E9FE2CDF1CD3}"/>
              </a:ext>
            </a:extLst>
          </p:cNvPr>
          <p:cNvPicPr>
            <a:picLocks noChangeAspect="1"/>
          </p:cNvPicPr>
          <p:nvPr/>
        </p:nvPicPr>
        <p:blipFill>
          <a:blip r:embed="rId3"/>
          <a:stretch>
            <a:fillRect/>
          </a:stretch>
        </p:blipFill>
        <p:spPr>
          <a:xfrm>
            <a:off x="935915" y="1120249"/>
            <a:ext cx="9895243" cy="5284322"/>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3E913C0C-4357-4A39-99F8-E8ABEAD236D2}"/>
              </a:ext>
            </a:extLst>
          </p:cNvPr>
          <p:cNvSpPr>
            <a:spLocks noGrp="1"/>
          </p:cNvSpPr>
          <p:nvPr>
            <p:ph type="title"/>
          </p:nvPr>
        </p:nvSpPr>
        <p:spPr>
          <a:xfrm>
            <a:off x="269240" y="39269"/>
            <a:ext cx="11655840" cy="1149907"/>
          </a:xfrm>
        </p:spPr>
        <p:txBody>
          <a:bodyPr>
            <a:normAutofit/>
          </a:bodyPr>
          <a:lstStyle/>
          <a:p>
            <a:r>
              <a:rPr lang="en-US" sz="4400" dirty="0">
                <a:cs typeface="Segoe UI Light" panose="020B0502040204020203" pitchFamily="34" charset="0"/>
              </a:rPr>
              <a:t>Cost: BW on HANA without HA</a:t>
            </a:r>
            <a:endParaRPr lang="en-US" sz="4400" dirty="0"/>
          </a:p>
        </p:txBody>
      </p:sp>
      <p:sp>
        <p:nvSpPr>
          <p:cNvPr id="6" name="Rectangle 5">
            <a:extLst>
              <a:ext uri="{FF2B5EF4-FFF2-40B4-BE49-F238E27FC236}">
                <a16:creationId xmlns:a16="http://schemas.microsoft.com/office/drawing/2014/main" xmlns="" id="{EDD122F4-9747-4DC2-874B-DF82D0072567}"/>
              </a:ext>
            </a:extLst>
          </p:cNvPr>
          <p:cNvSpPr/>
          <p:nvPr/>
        </p:nvSpPr>
        <p:spPr>
          <a:xfrm>
            <a:off x="333828" y="6466400"/>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graphicFrame>
        <p:nvGraphicFramePr>
          <p:cNvPr id="16" name="Table 15" descr="BW on HANA without HA – Cost estimate&#10;&#10;A table displays the cost estimates for BW on HANA without HA. &#10;&#10;">
            <a:extLst>
              <a:ext uri="{FF2B5EF4-FFF2-40B4-BE49-F238E27FC236}">
                <a16:creationId xmlns:a16="http://schemas.microsoft.com/office/drawing/2014/main" xmlns="" id="{723F27BB-708E-4AAF-8D82-62C3860A928F}"/>
              </a:ext>
            </a:extLst>
          </p:cNvPr>
          <p:cNvGraphicFramePr>
            <a:graphicFrameLocks noGrp="1"/>
          </p:cNvGraphicFramePr>
          <p:nvPr>
            <p:extLst>
              <p:ext uri="{D42A27DB-BD31-4B8C-83A1-F6EECF244321}">
                <p14:modId xmlns:p14="http://schemas.microsoft.com/office/powerpoint/2010/main" val="804756892"/>
              </p:ext>
            </p:extLst>
          </p:nvPr>
        </p:nvGraphicFramePr>
        <p:xfrm>
          <a:off x="333828" y="868445"/>
          <a:ext cx="11524343" cy="5474760"/>
        </p:xfrm>
        <a:graphic>
          <a:graphicData uri="http://schemas.openxmlformats.org/drawingml/2006/table">
            <a:tbl>
              <a:tblPr/>
              <a:tblGrid>
                <a:gridCol w="1007882">
                  <a:extLst>
                    <a:ext uri="{9D8B030D-6E8A-4147-A177-3AD203B41FA5}">
                      <a16:colId xmlns:a16="http://schemas.microsoft.com/office/drawing/2014/main" xmlns="" val="2721082550"/>
                    </a:ext>
                  </a:extLst>
                </a:gridCol>
                <a:gridCol w="1007882">
                  <a:extLst>
                    <a:ext uri="{9D8B030D-6E8A-4147-A177-3AD203B41FA5}">
                      <a16:colId xmlns:a16="http://schemas.microsoft.com/office/drawing/2014/main" xmlns="" val="2998169115"/>
                    </a:ext>
                  </a:extLst>
                </a:gridCol>
                <a:gridCol w="1644441">
                  <a:extLst>
                    <a:ext uri="{9D8B030D-6E8A-4147-A177-3AD203B41FA5}">
                      <a16:colId xmlns:a16="http://schemas.microsoft.com/office/drawing/2014/main" xmlns="" val="3909448729"/>
                    </a:ext>
                  </a:extLst>
                </a:gridCol>
                <a:gridCol w="676342">
                  <a:extLst>
                    <a:ext uri="{9D8B030D-6E8A-4147-A177-3AD203B41FA5}">
                      <a16:colId xmlns:a16="http://schemas.microsoft.com/office/drawing/2014/main" xmlns="" val="3940738509"/>
                    </a:ext>
                  </a:extLst>
                </a:gridCol>
                <a:gridCol w="649819">
                  <a:extLst>
                    <a:ext uri="{9D8B030D-6E8A-4147-A177-3AD203B41FA5}">
                      <a16:colId xmlns:a16="http://schemas.microsoft.com/office/drawing/2014/main" xmlns="" val="3095667604"/>
                    </a:ext>
                  </a:extLst>
                </a:gridCol>
                <a:gridCol w="477419">
                  <a:extLst>
                    <a:ext uri="{9D8B030D-6E8A-4147-A177-3AD203B41FA5}">
                      <a16:colId xmlns:a16="http://schemas.microsoft.com/office/drawing/2014/main" xmlns="" val="3084777419"/>
                    </a:ext>
                  </a:extLst>
                </a:gridCol>
                <a:gridCol w="1750533">
                  <a:extLst>
                    <a:ext uri="{9D8B030D-6E8A-4147-A177-3AD203B41FA5}">
                      <a16:colId xmlns:a16="http://schemas.microsoft.com/office/drawing/2014/main" xmlns="" val="3150647721"/>
                    </a:ext>
                  </a:extLst>
                </a:gridCol>
                <a:gridCol w="782435">
                  <a:extLst>
                    <a:ext uri="{9D8B030D-6E8A-4147-A177-3AD203B41FA5}">
                      <a16:colId xmlns:a16="http://schemas.microsoft.com/office/drawing/2014/main" xmlns="" val="3440530472"/>
                    </a:ext>
                  </a:extLst>
                </a:gridCol>
                <a:gridCol w="3527590">
                  <a:extLst>
                    <a:ext uri="{9D8B030D-6E8A-4147-A177-3AD203B41FA5}">
                      <a16:colId xmlns:a16="http://schemas.microsoft.com/office/drawing/2014/main" xmlns="" val="3299048460"/>
                    </a:ext>
                  </a:extLst>
                </a:gridCol>
              </a:tblGrid>
              <a:tr h="228115">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4145" marR="4145" marT="4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xmlns="" val="4113483297"/>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$5584.5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3548890043"/>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3666136142"/>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$69.12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1958117848"/>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2145396455"/>
                  </a:ext>
                </a:extLst>
              </a:tr>
              <a:tr h="228115">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4070651454"/>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29043547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1897554412"/>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3162598606"/>
                  </a:ext>
                </a:extLst>
              </a:tr>
              <a:tr h="228115">
                <a:tc>
                  <a:txBody>
                    <a:bodyPr/>
                    <a:lstStyle/>
                    <a:p>
                      <a:pPr algn="l" fontAlgn="b"/>
                      <a:r>
                        <a:rPr lang="en-US" sz="1200" b="0" i="0" u="none" strike="noStrike" dirty="0">
                          <a:solidFill>
                            <a:srgbClr val="000000"/>
                          </a:solidFill>
                          <a:effectLst/>
                          <a:latin typeface="Calibri" panose="020F0502020204030204" pitchFamily="34" charset="0"/>
                        </a:rPr>
                        <a:t>QA</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3974037498"/>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2559077447"/>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4094770922"/>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1358003156"/>
                  </a:ext>
                </a:extLst>
              </a:tr>
              <a:tr h="228115">
                <a:tc>
                  <a:txBody>
                    <a:bodyPr/>
                    <a:lstStyle/>
                    <a:p>
                      <a:pPr algn="l" fontAlgn="b"/>
                      <a:r>
                        <a:rPr lang="en-US" sz="1200" b="0" i="0" u="none" strike="noStrike" dirty="0">
                          <a:solidFill>
                            <a:srgbClr val="000000"/>
                          </a:solidFill>
                          <a:effectLst/>
                          <a:latin typeface="Calibri" panose="020F0502020204030204" pitchFamily="34" charset="0"/>
                        </a:rPr>
                        <a:t>TEST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542340355"/>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370036404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3418286410"/>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4284010169"/>
                  </a:ext>
                </a:extLst>
              </a:tr>
              <a:tr h="228115">
                <a:tc>
                  <a:txBody>
                    <a:bodyPr/>
                    <a:lstStyle/>
                    <a:p>
                      <a:pPr algn="l" fontAlgn="b"/>
                      <a:r>
                        <a:rPr lang="en-US" sz="1200" b="0" i="0" u="none" strike="noStrike" dirty="0">
                          <a:solidFill>
                            <a:srgbClr val="000000"/>
                          </a:solidFill>
                          <a:effectLst/>
                          <a:latin typeface="Calibri" panose="020F0502020204030204" pitchFamily="34" charset="0"/>
                        </a:rPr>
                        <a:t>DEV</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2669476163"/>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xmlns="" val="3380113487"/>
                  </a:ext>
                </a:extLst>
              </a:tr>
              <a:tr h="228115">
                <a:tc>
                  <a:txBody>
                    <a:bodyPr/>
                    <a:lstStyle/>
                    <a:p>
                      <a:pPr algn="l" fontAlgn="b"/>
                      <a:r>
                        <a:rPr lang="en-US" sz="1200" b="0" i="0" u="none" strike="noStrike" dirty="0">
                          <a:solidFill>
                            <a:srgbClr val="000000"/>
                          </a:solidFill>
                          <a:effectLst/>
                          <a:latin typeface="Calibri" panose="020F0502020204030204" pitchFamily="34" charset="0"/>
                        </a:rPr>
                        <a:t>Backup</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xmlns="" val="243249755"/>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983499546"/>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1901699779"/>
                  </a:ext>
                </a:extLst>
              </a:tr>
              <a:tr h="228115">
                <a:tc>
                  <a:txBody>
                    <a:bodyPr/>
                    <a:lstStyle/>
                    <a:p>
                      <a:pPr algn="l" fontAlgn="b"/>
                      <a:r>
                        <a:rPr lang="en-US" sz="1200" b="0" i="0" u="none" strike="noStrike" dirty="0">
                          <a:solidFill>
                            <a:srgbClr val="000000"/>
                          </a:solidFill>
                          <a:effectLst/>
                          <a:latin typeface="Calibri" panose="020F0502020204030204" pitchFamily="34" charset="0"/>
                        </a:rPr>
                        <a:t>-</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560409531"/>
                  </a:ext>
                </a:extLst>
              </a:tr>
              <a:tr h="228115">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a:noFill/>
                    </a:lnL>
                    <a:lnR>
                      <a:noFill/>
                    </a:lnR>
                    <a:lnT>
                      <a:noFill/>
                    </a:lnT>
                    <a:lnB>
                      <a:noFill/>
                    </a:lnB>
                    <a:solidFill>
                      <a:srgbClr val="002060"/>
                    </a:solidFill>
                  </a:tcPr>
                </a:tc>
                <a:tc>
                  <a:txBody>
                    <a:bodyPr/>
                    <a:lstStyle/>
                    <a:p>
                      <a:pPr algn="ctr" fontAlgn="b"/>
                      <a:r>
                        <a:rPr lang="en-US" sz="1200" b="1" i="0" u="none" strike="noStrike" dirty="0">
                          <a:solidFill>
                            <a:srgbClr val="FFFFFF"/>
                          </a:solidFill>
                          <a:effectLst/>
                          <a:latin typeface="Calibri" panose="020F0502020204030204" pitchFamily="34" charset="0"/>
                        </a:rPr>
                        <a:t>Total</a:t>
                      </a:r>
                    </a:p>
                  </a:txBody>
                  <a:tcPr marL="4145" marR="4145" marT="4145" marB="0" anchor="b">
                    <a:lnL>
                      <a:noFill/>
                    </a:lnL>
                    <a:lnR>
                      <a:noFill/>
                    </a:lnR>
                    <a:lnT>
                      <a:noFill/>
                    </a:lnT>
                    <a:lnB>
                      <a:noFill/>
                    </a:lnB>
                    <a:solidFill>
                      <a:srgbClr val="002060"/>
                    </a:solidFill>
                  </a:tcPr>
                </a:tc>
                <a:tc>
                  <a:txBody>
                    <a:bodyPr/>
                    <a:lstStyle/>
                    <a:p>
                      <a:pPr algn="r" fontAlgn="b"/>
                      <a:r>
                        <a:rPr lang="en-US" sz="1200" b="1" i="0" u="none" strike="noStrike" dirty="0">
                          <a:solidFill>
                            <a:srgbClr val="FFFFFF"/>
                          </a:solidFill>
                          <a:effectLst/>
                          <a:latin typeface="Calibri" panose="020F0502020204030204" pitchFamily="34" charset="0"/>
                        </a:rPr>
                        <a:t>$13,183.08</a:t>
                      </a:r>
                    </a:p>
                  </a:txBody>
                  <a:tcPr marL="4145" marR="4145" marT="414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4145" marR="4145" marT="414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xmlns="" val="1621380559"/>
                  </a:ext>
                </a:extLst>
              </a:tr>
            </a:tbl>
          </a:graphicData>
        </a:graphic>
      </p:graphicFrame>
    </p:spTree>
    <p:extLst>
      <p:ext uri="{BB962C8B-B14F-4D97-AF65-F5344CB8AC3E}">
        <p14:creationId xmlns:p14="http://schemas.microsoft.com/office/powerpoint/2010/main" val="166430765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4871"/>
            <a:ext cx="11655840" cy="1184305"/>
          </a:xfrm>
        </p:spPr>
        <p:txBody>
          <a:bodyPr>
            <a:normAutofit/>
          </a:bodyPr>
          <a:lstStyle/>
          <a:p>
            <a:r>
              <a:rPr lang="en-US" sz="4400" dirty="0">
                <a:cs typeface="Segoe UI Light" panose="020B0502040204020203" pitchFamily="34" charset="0"/>
              </a:rPr>
              <a:t>BW on HANA with HA</a:t>
            </a:r>
            <a:endParaRPr lang="en-US" sz="4400" dirty="0"/>
          </a:p>
        </p:txBody>
      </p:sp>
      <p:pic>
        <p:nvPicPr>
          <p:cNvPr id="6" name="Picture 5" descr="Diagram of the BW on HANA with HA preferred solution. ">
            <a:extLst>
              <a:ext uri="{FF2B5EF4-FFF2-40B4-BE49-F238E27FC236}">
                <a16:creationId xmlns:a16="http://schemas.microsoft.com/office/drawing/2014/main" xmlns="" id="{CF901BC4-FC39-403E-A677-BF155B847F6F}"/>
              </a:ext>
            </a:extLst>
          </p:cNvPr>
          <p:cNvPicPr>
            <a:picLocks noChangeAspect="1"/>
          </p:cNvPicPr>
          <p:nvPr/>
        </p:nvPicPr>
        <p:blipFill>
          <a:blip r:embed="rId3"/>
          <a:stretch>
            <a:fillRect/>
          </a:stretch>
        </p:blipFill>
        <p:spPr>
          <a:xfrm>
            <a:off x="887874" y="889015"/>
            <a:ext cx="10836167" cy="5748454"/>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87A1B996-FAA7-4653-8D39-0C26684A9C5A}"/>
              </a:ext>
            </a:extLst>
          </p:cNvPr>
          <p:cNvSpPr>
            <a:spLocks noGrp="1"/>
          </p:cNvSpPr>
          <p:nvPr>
            <p:ph type="title"/>
          </p:nvPr>
        </p:nvSpPr>
        <p:spPr>
          <a:xfrm>
            <a:off x="269240" y="1"/>
            <a:ext cx="11655840" cy="1189176"/>
          </a:xfrm>
        </p:spPr>
        <p:txBody>
          <a:bodyPr>
            <a:normAutofit/>
          </a:bodyPr>
          <a:lstStyle/>
          <a:p>
            <a:r>
              <a:rPr lang="en-US" sz="3400" dirty="0">
                <a:cs typeface="Segoe UI Light" panose="020B0502040204020203" pitchFamily="34" charset="0"/>
              </a:rPr>
              <a:t>Cost: BW on HANA with HA</a:t>
            </a:r>
            <a:endParaRPr lang="en-US" sz="3400" dirty="0"/>
          </a:p>
        </p:txBody>
      </p:sp>
      <p:graphicFrame>
        <p:nvGraphicFramePr>
          <p:cNvPr id="3" name="Table 2" descr="BW on HANA with HA Costs&#10;&#10;A table displays the cost estimates for BW on HANA with HA. &#10;&#10;">
            <a:extLst>
              <a:ext uri="{FF2B5EF4-FFF2-40B4-BE49-F238E27FC236}">
                <a16:creationId xmlns:a16="http://schemas.microsoft.com/office/drawing/2014/main" xmlns="" id="{46DF9831-EC99-4427-8344-299FC58054D9}"/>
              </a:ext>
            </a:extLst>
          </p:cNvPr>
          <p:cNvGraphicFramePr>
            <a:graphicFrameLocks noGrp="1"/>
          </p:cNvGraphicFramePr>
          <p:nvPr>
            <p:extLst>
              <p:ext uri="{D42A27DB-BD31-4B8C-83A1-F6EECF244321}">
                <p14:modId xmlns:p14="http://schemas.microsoft.com/office/powerpoint/2010/main" val="2145737249"/>
              </p:ext>
            </p:extLst>
          </p:nvPr>
        </p:nvGraphicFramePr>
        <p:xfrm>
          <a:off x="311387" y="650591"/>
          <a:ext cx="11444515" cy="5959044"/>
        </p:xfrm>
        <a:graphic>
          <a:graphicData uri="http://schemas.openxmlformats.org/drawingml/2006/table">
            <a:tbl>
              <a:tblPr/>
              <a:tblGrid>
                <a:gridCol w="1017290">
                  <a:extLst>
                    <a:ext uri="{9D8B030D-6E8A-4147-A177-3AD203B41FA5}">
                      <a16:colId xmlns:a16="http://schemas.microsoft.com/office/drawing/2014/main" xmlns="" val="3774757591"/>
                    </a:ext>
                  </a:extLst>
                </a:gridCol>
                <a:gridCol w="1017290">
                  <a:extLst>
                    <a:ext uri="{9D8B030D-6E8A-4147-A177-3AD203B41FA5}">
                      <a16:colId xmlns:a16="http://schemas.microsoft.com/office/drawing/2014/main" xmlns="" val="853917648"/>
                    </a:ext>
                  </a:extLst>
                </a:gridCol>
                <a:gridCol w="1659788">
                  <a:extLst>
                    <a:ext uri="{9D8B030D-6E8A-4147-A177-3AD203B41FA5}">
                      <a16:colId xmlns:a16="http://schemas.microsoft.com/office/drawing/2014/main" xmlns="" val="2508192395"/>
                    </a:ext>
                  </a:extLst>
                </a:gridCol>
                <a:gridCol w="682656">
                  <a:extLst>
                    <a:ext uri="{9D8B030D-6E8A-4147-A177-3AD203B41FA5}">
                      <a16:colId xmlns:a16="http://schemas.microsoft.com/office/drawing/2014/main" xmlns="" val="3920231272"/>
                    </a:ext>
                  </a:extLst>
                </a:gridCol>
                <a:gridCol w="655885">
                  <a:extLst>
                    <a:ext uri="{9D8B030D-6E8A-4147-A177-3AD203B41FA5}">
                      <a16:colId xmlns:a16="http://schemas.microsoft.com/office/drawing/2014/main" xmlns="" val="4271300655"/>
                    </a:ext>
                  </a:extLst>
                </a:gridCol>
                <a:gridCol w="481874">
                  <a:extLst>
                    <a:ext uri="{9D8B030D-6E8A-4147-A177-3AD203B41FA5}">
                      <a16:colId xmlns:a16="http://schemas.microsoft.com/office/drawing/2014/main" xmlns="" val="552577685"/>
                    </a:ext>
                  </a:extLst>
                </a:gridCol>
                <a:gridCol w="1766873">
                  <a:extLst>
                    <a:ext uri="{9D8B030D-6E8A-4147-A177-3AD203B41FA5}">
                      <a16:colId xmlns:a16="http://schemas.microsoft.com/office/drawing/2014/main" xmlns="" val="1326431972"/>
                    </a:ext>
                  </a:extLst>
                </a:gridCol>
                <a:gridCol w="803124">
                  <a:extLst>
                    <a:ext uri="{9D8B030D-6E8A-4147-A177-3AD203B41FA5}">
                      <a16:colId xmlns:a16="http://schemas.microsoft.com/office/drawing/2014/main" xmlns="" val="1042869436"/>
                    </a:ext>
                  </a:extLst>
                </a:gridCol>
                <a:gridCol w="3359735">
                  <a:extLst>
                    <a:ext uri="{9D8B030D-6E8A-4147-A177-3AD203B41FA5}">
                      <a16:colId xmlns:a16="http://schemas.microsoft.com/office/drawing/2014/main" xmlns="" val="3177480387"/>
                    </a:ext>
                  </a:extLst>
                </a:gridCol>
              </a:tblGrid>
              <a:tr h="229194">
                <a:tc>
                  <a:txBody>
                    <a:bodyPr/>
                    <a:lstStyle/>
                    <a:p>
                      <a:pPr algn="ctr" rtl="0" fontAlgn="ctr"/>
                      <a:r>
                        <a:rPr lang="en-US" sz="1200" b="1" i="0" u="none" strike="noStrike" dirty="0">
                          <a:solidFill>
                            <a:srgbClr val="FFFFFF"/>
                          </a:solidFill>
                          <a:effectLst/>
                          <a:latin typeface="Calibri" panose="020F0502020204030204" pitchFamily="34" charset="0"/>
                        </a:rPr>
                        <a:t>Environment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Category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Service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Region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Quantity</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Usage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Cost</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tc>
                  <a:txBody>
                    <a:bodyPr/>
                    <a:lstStyle/>
                    <a:p>
                      <a:pPr algn="ctr" rtl="0" fontAlgn="ctr"/>
                      <a:r>
                        <a:rPr lang="en-US" sz="1200" b="1" i="0" u="none" strike="noStrike" dirty="0">
                          <a:solidFill>
                            <a:srgbClr val="FFFFFF"/>
                          </a:solidFill>
                          <a:effectLst/>
                          <a:latin typeface="Calibri" panose="020F0502020204030204" pitchFamily="34" charset="0"/>
                        </a:rPr>
                        <a:t>Rationale</a:t>
                      </a:r>
                    </a:p>
                  </a:txBody>
                  <a:tcPr marL="3985" marR="3985" marT="39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AAEC"/>
                    </a:solidFill>
                  </a:tcPr>
                </a:tc>
                <a:extLst>
                  <a:ext uri="{0D108BD9-81ED-4DB2-BD59-A6C34878D82A}">
                    <a16:rowId xmlns:a16="http://schemas.microsoft.com/office/drawing/2014/main" xmlns="" val="813046621"/>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VM/M128s/Linux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$11169.00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DB Size 1.2 TB - fits to 2TB M128s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379073132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 TB capacity + 400 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1613411312"/>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$138.24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512 GB capacity + 250MB/s Throughput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18287075"/>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HANA PRD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$245.76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 TB capacity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3907625169"/>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VM/E8_v3/Linux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APPL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$548.00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17512 SAPS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2899542638"/>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SAP BW ASCS/NFS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SAP ASCS/NFS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429173384"/>
                  </a:ext>
                </a:extLst>
              </a:tr>
              <a:tr h="229194">
                <a:tc>
                  <a:txBody>
                    <a:bodyPr/>
                    <a:lstStyle/>
                    <a:p>
                      <a:pPr algn="l" fontAlgn="b"/>
                      <a:r>
                        <a:rPr lang="en-US" sz="1200" b="0" i="0" u="none" strike="noStrike" dirty="0">
                          <a:solidFill>
                            <a:srgbClr val="000000"/>
                          </a:solidFill>
                          <a:effectLst/>
                          <a:latin typeface="Calibri" panose="020F0502020204030204" pitchFamily="34" charset="0"/>
                        </a:rPr>
                        <a:t>Production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VM/E2_v3/Linux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ctr" fontAlgn="b"/>
                      <a:r>
                        <a:rPr lang="en-US" sz="1200" b="0" i="0" u="none" strike="noStrike" dirty="0">
                          <a:solidFill>
                            <a:srgbClr val="000000"/>
                          </a:solidFill>
                          <a:effectLst/>
                          <a:latin typeface="Calibri" panose="020F0502020204030204" pitchFamily="34" charset="0"/>
                        </a:rPr>
                        <a:t>RI/1yr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l" fontAlgn="b"/>
                      <a:r>
                        <a:rPr lang="en-US" sz="1200" b="0" i="0" u="none" strike="noStrike" dirty="0">
                          <a:solidFill>
                            <a:srgbClr val="000000"/>
                          </a:solidFill>
                          <a:effectLst/>
                          <a:latin typeface="Calibri" panose="020F0502020204030204" pitchFamily="34" charset="0"/>
                        </a:rPr>
                        <a:t>NFS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$137.00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a:txBody>
                    <a:bodyPr/>
                    <a:lstStyle/>
                    <a:p>
                      <a:pPr algn="r" fontAlgn="b"/>
                      <a:r>
                        <a:rPr lang="en-US" sz="1200" b="0" i="0" u="none" strike="noStrike" dirty="0">
                          <a:solidFill>
                            <a:srgbClr val="000000"/>
                          </a:solidFill>
                          <a:effectLst/>
                          <a:latin typeface="Calibri" panose="020F0502020204030204" pitchFamily="34" charset="0"/>
                        </a:rPr>
                        <a:t>NFS Server Availability Set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extLst>
                  <a:ext uri="{0D108BD9-81ED-4DB2-BD59-A6C34878D82A}">
                    <a16:rowId xmlns:a16="http://schemas.microsoft.com/office/drawing/2014/main" xmlns="" val="16685979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VM/M64s/Linux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50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$333.45</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DB Size 800 GB - fits to 1TB M64s with head-room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56383266"/>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TB capacity accomodates 800GB database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3927982973"/>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P20/512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$66.56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2070768134"/>
                  </a:ext>
                </a:extLst>
              </a:tr>
              <a:tr h="229194">
                <a:tc>
                  <a:txBody>
                    <a:bodyPr/>
                    <a:lstStyle/>
                    <a:p>
                      <a:pPr algn="l" fontAlgn="b"/>
                      <a:r>
                        <a:rPr lang="en-US" sz="1200" b="0" i="0" u="none" strike="noStrike" dirty="0">
                          <a:solidFill>
                            <a:srgbClr val="000000"/>
                          </a:solidFill>
                          <a:effectLst/>
                          <a:latin typeface="Calibri" panose="020F0502020204030204" pitchFamily="34" charset="0"/>
                        </a:rPr>
                        <a:t>QA</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1200" b="0" i="0" u="none" strike="noStrike" dirty="0">
                          <a:solidFill>
                            <a:srgbClr val="000000"/>
                          </a:solidFill>
                          <a:effectLst/>
                          <a:latin typeface="Calibri" panose="020F0502020204030204" pitchFamily="34" charset="0"/>
                        </a:rPr>
                        <a:t>HANA QA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$122.88</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xmlns="" val="376303997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2296874561"/>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2729329323"/>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727140435"/>
                  </a:ext>
                </a:extLst>
              </a:tr>
              <a:tr h="229194">
                <a:tc>
                  <a:txBody>
                    <a:bodyPr/>
                    <a:lstStyle/>
                    <a:p>
                      <a:pPr algn="l" fontAlgn="b"/>
                      <a:r>
                        <a:rPr lang="en-US" sz="1200" b="0" i="0" u="none" strike="noStrike" dirty="0">
                          <a:solidFill>
                            <a:srgbClr val="000000"/>
                          </a:solidFill>
                          <a:effectLst/>
                          <a:latin typeface="Calibri" panose="020F0502020204030204" pitchFamily="34" charset="0"/>
                        </a:rPr>
                        <a:t>TEST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xmlns="" val="3959440673"/>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Compute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VM/E32_v3/Linux</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200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Server</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$468.20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DB Size 256 GB - fits to E32_v3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881548927"/>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DB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3274929239"/>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P10/128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Log Files</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$17.92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1/2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2801395268"/>
                  </a:ext>
                </a:extLst>
              </a:tr>
              <a:tr h="229194">
                <a:tc>
                  <a:txBody>
                    <a:bodyPr/>
                    <a:lstStyle/>
                    <a:p>
                      <a:pPr algn="l" fontAlgn="b"/>
                      <a:r>
                        <a:rPr lang="en-US" sz="1200" b="0" i="0" u="none" strike="noStrike" dirty="0">
                          <a:solidFill>
                            <a:srgbClr val="000000"/>
                          </a:solidFill>
                          <a:effectLst/>
                          <a:latin typeface="Calibri" panose="020F0502020204030204" pitchFamily="34" charset="0"/>
                        </a:rPr>
                        <a:t>DEV</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P15/256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200" b="0" i="0" u="none" strike="noStrike" dirty="0">
                          <a:solidFill>
                            <a:srgbClr val="000000"/>
                          </a:solidFill>
                          <a:effectLst/>
                          <a:latin typeface="Calibri" panose="020F0502020204030204" pitchFamily="34" charset="0"/>
                        </a:rPr>
                        <a:t>HANA TEST Shared</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$34.56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r" fontAlgn="b"/>
                      <a:r>
                        <a:rPr lang="en-US" sz="1200" b="0" i="0" u="none" strike="noStrike" dirty="0">
                          <a:solidFill>
                            <a:srgbClr val="000000"/>
                          </a:solidFill>
                          <a:effectLst/>
                          <a:latin typeface="Calibri" panose="020F0502020204030204" pitchFamily="34" charset="0"/>
                        </a:rPr>
                        <a:t>1 * RAM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xmlns="" val="4018109769"/>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P30/1024 GB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Backup/Fast Short-Term</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$491.52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xmlns="" val="4269060556"/>
                  </a:ext>
                </a:extLst>
              </a:tr>
              <a:tr h="229194">
                <a:tc>
                  <a:txBody>
                    <a:bodyPr/>
                    <a:lstStyle/>
                    <a:p>
                      <a:pPr algn="l" fontAlgn="b"/>
                      <a:r>
                        <a:rPr lang="en-US" sz="1200" b="0" i="0" u="none" strike="noStrike" dirty="0">
                          <a:solidFill>
                            <a:srgbClr val="000000"/>
                          </a:solidFill>
                          <a:effectLst/>
                          <a:latin typeface="Calibri" panose="020F0502020204030204" pitchFamily="34" charset="0"/>
                        </a:rPr>
                        <a:t>Backup</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Storage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Cold/BLOB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b"/>
                      <a:r>
                        <a:rPr lang="en-US" sz="1200" b="0" i="0" u="none" strike="noStrike" dirty="0">
                          <a:solidFill>
                            <a:srgbClr val="000000"/>
                          </a:solidFill>
                          <a:effectLst/>
                          <a:latin typeface="Calibri" panose="020F0502020204030204" pitchFamily="34" charset="0"/>
                        </a:rPr>
                        <a:t>Backup/Long Term (52TB)</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r" fontAlgn="b"/>
                      <a:r>
                        <a:rPr lang="en-US" sz="1200" b="0" i="0" u="none" strike="noStrike" dirty="0">
                          <a:solidFill>
                            <a:srgbClr val="000000"/>
                          </a:solidFill>
                          <a:effectLst/>
                          <a:latin typeface="Calibri" panose="020F0502020204030204" pitchFamily="34" charset="0"/>
                        </a:rPr>
                        <a:t>$840.00</a:t>
                      </a: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a:t>
                      </a:r>
                      <a:r>
                        <a:rPr lang="en-US" sz="1200" b="0" i="0" u="none" strike="noStrike" kern="1200" dirty="0">
                          <a:solidFill>
                            <a:srgbClr val="000000"/>
                          </a:solidFill>
                          <a:effectLst/>
                          <a:latin typeface="Calibri" panose="020F0502020204030204" pitchFamily="34" charset="0"/>
                          <a:ea typeface="+mn-ea"/>
                          <a:cs typeface="+mn-cs"/>
                        </a:rPr>
                        <a:t>1.2 X 30 + 1.2 * 12 + 1.2 *3 = ~54 TB</a:t>
                      </a:r>
                      <a:endParaRPr lang="en-US" sz="1200" b="0" i="0" u="none" strike="noStrike" kern="1200" noProof="0" dirty="0">
                        <a:solidFill>
                          <a:srgbClr val="000000"/>
                        </a:solidFill>
                        <a:effectLst/>
                        <a:latin typeface="Calibri" panose="020F0502020204030204" pitchFamily="34" charset="0"/>
                        <a:ea typeface="+mn-ea"/>
                        <a:cs typeface="+mn-cs"/>
                      </a:endParaRPr>
                    </a:p>
                  </a:txBody>
                  <a:tcPr marL="4145" marR="4145" marT="414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xmlns="" val="207478930"/>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500 Mbit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$290.00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1406492968"/>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Express Route Data 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5 TB Data-Plan</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$128.00</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683275029"/>
                  </a:ext>
                </a:extLst>
              </a:tr>
              <a:tr h="229194">
                <a:tc>
                  <a:txBody>
                    <a:bodyPr/>
                    <a:lstStyle/>
                    <a:p>
                      <a:pPr algn="l" fontAlgn="b"/>
                      <a:r>
                        <a:rPr lang="en-US" sz="1200" b="0" i="0" u="none" strike="noStrike" dirty="0">
                          <a:solidFill>
                            <a:srgbClr val="000000"/>
                          </a:solidFill>
                          <a:effectLst/>
                          <a:latin typeface="Calibri" panose="020F0502020204030204" pitchFamily="34" charset="0"/>
                        </a:rPr>
                        <a:t>-</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Network</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Gateway</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US East 2</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1</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b"/>
                      <a:r>
                        <a:rPr lang="en-US" sz="1200" b="0" i="0" u="none" strike="noStrike" dirty="0">
                          <a:solidFill>
                            <a:srgbClr val="000000"/>
                          </a:solidFill>
                          <a:effectLst/>
                          <a:latin typeface="Calibri" panose="020F0502020204030204" pitchFamily="34" charset="0"/>
                        </a:rPr>
                        <a:t>744</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b"/>
                      <a:r>
                        <a:rPr lang="en-US" sz="1200" b="0" i="0" u="none" strike="noStrike" dirty="0">
                          <a:solidFill>
                            <a:srgbClr val="000000"/>
                          </a:solidFill>
                          <a:effectLst/>
                          <a:latin typeface="Calibri" panose="020F0502020204030204" pitchFamily="34" charset="0"/>
                        </a:rPr>
                        <a:t>ER GW High Performance</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$364.56</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r" fontAlgn="b"/>
                      <a:r>
                        <a:rPr lang="en-US" sz="12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xmlns="" val="3096212481"/>
                  </a:ext>
                </a:extLst>
              </a:tr>
              <a:tr h="229194">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ctr" fontAlgn="b"/>
                      <a:r>
                        <a:rPr lang="en-US" sz="1000" b="1" i="0" u="none" strike="noStrike" dirty="0">
                          <a:solidFill>
                            <a:srgbClr val="FFFFFF"/>
                          </a:solidFill>
                          <a:effectLst/>
                          <a:latin typeface="Calibri" panose="020F0502020204030204" pitchFamily="34" charset="0"/>
                        </a:rPr>
                        <a:t>Total</a:t>
                      </a:r>
                    </a:p>
                  </a:txBody>
                  <a:tcPr marL="3985" marR="3985" marT="3985" marB="0" anchor="b">
                    <a:lnL>
                      <a:noFill/>
                    </a:lnL>
                    <a:lnR>
                      <a:noFill/>
                    </a:lnR>
                    <a:lnT w="6350" cap="flat" cmpd="sng" algn="ctr">
                      <a:solidFill>
                        <a:srgbClr val="000000"/>
                      </a:solidFill>
                      <a:prstDash val="solid"/>
                      <a:round/>
                      <a:headEnd type="none" w="med" len="med"/>
                      <a:tailEnd type="none" w="med" len="med"/>
                    </a:lnT>
                    <a:lnB>
                      <a:noFill/>
                    </a:lnB>
                    <a:solidFill>
                      <a:srgbClr val="002060"/>
                    </a:solidFill>
                  </a:tcPr>
                </a:tc>
                <a:tc>
                  <a:txBody>
                    <a:bodyPr/>
                    <a:lstStyle/>
                    <a:p>
                      <a:pPr algn="r" fontAlgn="b"/>
                      <a:r>
                        <a:rPr lang="en-US" sz="1000" b="1" i="0" u="none" strike="noStrike" dirty="0">
                          <a:solidFill>
                            <a:srgbClr val="FFFFFF"/>
                          </a:solidFill>
                          <a:effectLst/>
                          <a:latin typeface="Calibri" panose="020F0502020204030204" pitchFamily="34" charset="0"/>
                        </a:rPr>
                        <a:t>$19,479.34</a:t>
                      </a:r>
                    </a:p>
                  </a:txBody>
                  <a:tcPr marL="3985" marR="3985" marT="398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b"/>
                      <a:r>
                        <a:rPr lang="en-US" sz="1000" b="0" i="0" u="none" strike="noStrike" dirty="0">
                          <a:solidFill>
                            <a:srgbClr val="000000"/>
                          </a:solidFill>
                          <a:effectLst/>
                          <a:latin typeface="Calibri" panose="020F0502020204030204" pitchFamily="34" charset="0"/>
                        </a:rPr>
                        <a:t> </a:t>
                      </a:r>
                    </a:p>
                  </a:txBody>
                  <a:tcPr marL="3985" marR="3985" marT="398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002060"/>
                    </a:solidFill>
                  </a:tcPr>
                </a:tc>
                <a:extLst>
                  <a:ext uri="{0D108BD9-81ED-4DB2-BD59-A6C34878D82A}">
                    <a16:rowId xmlns:a16="http://schemas.microsoft.com/office/drawing/2014/main" xmlns="" val="4222072120"/>
                  </a:ext>
                </a:extLst>
              </a:tr>
            </a:tbl>
          </a:graphicData>
        </a:graphic>
      </p:graphicFrame>
      <p:sp>
        <p:nvSpPr>
          <p:cNvPr id="8" name="Rectangle 7">
            <a:extLst>
              <a:ext uri="{FF2B5EF4-FFF2-40B4-BE49-F238E27FC236}">
                <a16:creationId xmlns:a16="http://schemas.microsoft.com/office/drawing/2014/main" xmlns="" id="{CC39505F-2B73-41BE-840F-A6EA6EDE98D0}"/>
              </a:ext>
            </a:extLst>
          </p:cNvPr>
          <p:cNvSpPr/>
          <p:nvPr/>
        </p:nvSpPr>
        <p:spPr>
          <a:xfrm>
            <a:off x="269240" y="6609635"/>
            <a:ext cx="981336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NOT INCLUDED : AD, Backup, Monitoring Server, Database licenses, MPLS (telco), Microsoft Premier Support, Managed Services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xmlns="" id="{A0DCCE7F-160A-4A38-A624-5579DEDB9C4F}"/>
              </a:ext>
            </a:extLst>
          </p:cNvPr>
          <p:cNvSpPr>
            <a:spLocks noGrp="1"/>
          </p:cNvSpPr>
          <p:nvPr>
            <p:ph type="title"/>
          </p:nvPr>
        </p:nvSpPr>
        <p:spPr>
          <a:xfrm>
            <a:off x="304800" y="228600"/>
            <a:ext cx="11582401" cy="863600"/>
          </a:xfrm>
        </p:spPr>
        <p:txBody>
          <a:bodyPr>
            <a:noAutofit/>
          </a:bodyPr>
          <a:lstStyle/>
          <a:p>
            <a:pPr algn="ctr"/>
            <a:r>
              <a:rPr lang="en-US" sz="3200" dirty="0">
                <a:solidFill>
                  <a:schemeClr val="tx1"/>
                </a:solidFill>
              </a:rPr>
              <a:t>S/4HANA, BW on HANA, HANA Enterprise, Side Car – VM with HA/DR</a:t>
            </a:r>
            <a:r>
              <a:rPr lang="en-US" sz="2800" dirty="0">
                <a:solidFill>
                  <a:schemeClr val="tx1"/>
                </a:solidFill>
              </a:rPr>
              <a:t/>
            </a:r>
            <a:br>
              <a:rPr lang="en-US" sz="2800" dirty="0">
                <a:solidFill>
                  <a:schemeClr val="tx1"/>
                </a:solidFill>
              </a:rPr>
            </a:br>
            <a:endParaRPr lang="en-US" sz="3600" dirty="0">
              <a:solidFill>
                <a:schemeClr val="tx1"/>
              </a:solidFill>
            </a:endParaRPr>
          </a:p>
        </p:txBody>
      </p:sp>
      <p:pic>
        <p:nvPicPr>
          <p:cNvPr id="113" name="Picture 112" descr="Diagram of the BW on HANA with HA/DR preferred solution.">
            <a:extLst>
              <a:ext uri="{FF2B5EF4-FFF2-40B4-BE49-F238E27FC236}">
                <a16:creationId xmlns:a16="http://schemas.microsoft.com/office/drawing/2014/main" xmlns="" id="{A04297CB-3A7A-4BF7-B194-CA95C29691EE}"/>
              </a:ext>
            </a:extLst>
          </p:cNvPr>
          <p:cNvPicPr>
            <a:picLocks noChangeAspect="1"/>
          </p:cNvPicPr>
          <p:nvPr/>
        </p:nvPicPr>
        <p:blipFill>
          <a:blip r:embed="rId3"/>
          <a:stretch>
            <a:fillRect/>
          </a:stretch>
        </p:blipFill>
        <p:spPr>
          <a:xfrm>
            <a:off x="855232" y="1007094"/>
            <a:ext cx="10354359" cy="5584654"/>
          </a:xfrm>
          <a:prstGeom prst="rect">
            <a:avLst/>
          </a:prstGeom>
        </p:spPr>
      </p:pic>
    </p:spTree>
    <p:extLst>
      <p:ext uri="{BB962C8B-B14F-4D97-AF65-F5344CB8AC3E}">
        <p14:creationId xmlns:p14="http://schemas.microsoft.com/office/powerpoint/2010/main" val="274114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xmlns=""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xmlns=""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xmlns=""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xmlns=""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xmlns=""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xmlns="" val="3500317582"/>
                    </a:ext>
                  </a:extLst>
                </a:gridCol>
                <a:gridCol w="911753">
                  <a:extLst>
                    <a:ext uri="{9D8B030D-6E8A-4147-A177-3AD203B41FA5}">
                      <a16:colId xmlns:a16="http://schemas.microsoft.com/office/drawing/2014/main" xmlns="" val="2183111314"/>
                    </a:ext>
                  </a:extLst>
                </a:gridCol>
                <a:gridCol w="911753">
                  <a:extLst>
                    <a:ext uri="{9D8B030D-6E8A-4147-A177-3AD203B41FA5}">
                      <a16:colId xmlns:a16="http://schemas.microsoft.com/office/drawing/2014/main" xmlns="" val="1420941286"/>
                    </a:ext>
                  </a:extLst>
                </a:gridCol>
                <a:gridCol w="911753">
                  <a:extLst>
                    <a:ext uri="{9D8B030D-6E8A-4147-A177-3AD203B41FA5}">
                      <a16:colId xmlns:a16="http://schemas.microsoft.com/office/drawing/2014/main" xmlns="" val="3717901746"/>
                    </a:ext>
                  </a:extLst>
                </a:gridCol>
                <a:gridCol w="911753">
                  <a:extLst>
                    <a:ext uri="{9D8B030D-6E8A-4147-A177-3AD203B41FA5}">
                      <a16:colId xmlns:a16="http://schemas.microsoft.com/office/drawing/2014/main" xmlns="" val="594706877"/>
                    </a:ext>
                  </a:extLst>
                </a:gridCol>
                <a:gridCol w="860117">
                  <a:extLst>
                    <a:ext uri="{9D8B030D-6E8A-4147-A177-3AD203B41FA5}">
                      <a16:colId xmlns:a16="http://schemas.microsoft.com/office/drawing/2014/main" xmlns="" val="3133262503"/>
                    </a:ext>
                  </a:extLst>
                </a:gridCol>
                <a:gridCol w="906360">
                  <a:extLst>
                    <a:ext uri="{9D8B030D-6E8A-4147-A177-3AD203B41FA5}">
                      <a16:colId xmlns:a16="http://schemas.microsoft.com/office/drawing/2014/main" xmlns="" val="942016152"/>
                    </a:ext>
                  </a:extLst>
                </a:gridCol>
                <a:gridCol w="906360">
                  <a:extLst>
                    <a:ext uri="{9D8B030D-6E8A-4147-A177-3AD203B41FA5}">
                      <a16:colId xmlns:a16="http://schemas.microsoft.com/office/drawing/2014/main" xmlns="" val="3175885136"/>
                    </a:ext>
                  </a:extLst>
                </a:gridCol>
                <a:gridCol w="906360">
                  <a:extLst>
                    <a:ext uri="{9D8B030D-6E8A-4147-A177-3AD203B41FA5}">
                      <a16:colId xmlns:a16="http://schemas.microsoft.com/office/drawing/2014/main" xmlns=""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xmlns=""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xmlns=""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xmlns=""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xmlns=""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xmlns=""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xmlns=""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dirty="0">
                <a:solidFill>
                  <a:schemeClr val="tx1"/>
                </a:solidFill>
                <a:latin typeface="Segoe UI" panose="020B0502040204020203" pitchFamily="34" charset="0"/>
              </a:rPr>
              <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xmlns=""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xmlns=""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xmlns=""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4417</Words>
  <Application>Microsoft Office PowerPoint</Application>
  <PresentationFormat>Widescreen</PresentationFormat>
  <Paragraphs>797</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Common scenarios </vt:lpstr>
      <vt:lpstr>Step 2: Design the solution</vt:lpstr>
      <vt:lpstr>Step 3: Present the solution</vt:lpstr>
      <vt:lpstr>Wrap-up</vt:lpstr>
      <vt:lpstr>Preferred target audience </vt:lpstr>
      <vt:lpstr>Preferred solution </vt:lpstr>
      <vt:lpstr>BW on HANA without HA</vt:lpstr>
      <vt:lpstr>Cost: BW on HANA without HA</vt:lpstr>
      <vt:lpstr>BW on HANA with HA</vt:lpstr>
      <vt:lpstr>Cost: BW on HANA with HA</vt:lpstr>
      <vt:lpstr>SAP HANA HA on Azure VMs Setup Sequence</vt:lpstr>
      <vt:lpstr>SAP HANA HA on Azure VMs Setup Sequence – detailed </vt:lpstr>
      <vt:lpstr>SAP HANA HA on Azure VMs Setup Sequence – (continued)</vt:lpstr>
      <vt:lpstr>S/4HANA, BW on HANA, HANA Enterprise, Side Car – VM with HA/DR </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2019-01-04T19:40:16Z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